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"/>
  </p:notesMasterIdLst>
  <p:sldIdLst>
    <p:sldId id="297" r:id="rId2"/>
    <p:sldId id="266" r:id="rId3"/>
    <p:sldId id="296" r:id="rId4"/>
    <p:sldId id="290" r:id="rId5"/>
    <p:sldId id="291" r:id="rId6"/>
    <p:sldId id="292" r:id="rId7"/>
    <p:sldId id="293" r:id="rId8"/>
    <p:sldId id="29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3B30"/>
    <a:srgbClr val="673BB8"/>
    <a:srgbClr val="FFFFFF"/>
    <a:srgbClr val="FFC82E"/>
    <a:srgbClr val="FF7900"/>
    <a:srgbClr val="BED600"/>
    <a:srgbClr val="55A51C"/>
    <a:srgbClr val="D1D3D4"/>
    <a:srgbClr val="A7A9AC"/>
    <a:srgbClr val="8082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27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Nguyen" userId="ebbaf2db-d74e-40c7-bc70-3b48cba83e57" providerId="ADAL" clId="{D3826E5B-7ECE-41F5-8C36-5AD6FF40A192}"/>
    <pc:docChg chg="modSld">
      <pc:chgData name="Kevin Nguyen" userId="ebbaf2db-d74e-40c7-bc70-3b48cba83e57" providerId="ADAL" clId="{D3826E5B-7ECE-41F5-8C36-5AD6FF40A192}" dt="2026-04-01T21:07:24.908" v="22" actId="20577"/>
      <pc:docMkLst>
        <pc:docMk/>
      </pc:docMkLst>
      <pc:sldChg chg="modSp mod">
        <pc:chgData name="Kevin Nguyen" userId="ebbaf2db-d74e-40c7-bc70-3b48cba83e57" providerId="ADAL" clId="{D3826E5B-7ECE-41F5-8C36-5AD6FF40A192}" dt="2026-04-01T21:07:24.908" v="22" actId="20577"/>
        <pc:sldMkLst>
          <pc:docMk/>
          <pc:sldMk cId="2420367293" sldId="266"/>
        </pc:sldMkLst>
        <pc:spChg chg="mod">
          <ac:chgData name="Kevin Nguyen" userId="ebbaf2db-d74e-40c7-bc70-3b48cba83e57" providerId="ADAL" clId="{D3826E5B-7ECE-41F5-8C36-5AD6FF40A192}" dt="2026-04-01T21:07:24.908" v="22" actId="20577"/>
          <ac:spMkLst>
            <pc:docMk/>
            <pc:sldMk cId="2420367293" sldId="266"/>
            <ac:spMk id="5" creationId="{D46AF72E-6045-4426-A5EE-FFDC0EB21D1F}"/>
          </ac:spMkLst>
        </pc:spChg>
      </pc:sldChg>
      <pc:sldChg chg="modSp mod">
        <pc:chgData name="Kevin Nguyen" userId="ebbaf2db-d74e-40c7-bc70-3b48cba83e57" providerId="ADAL" clId="{D3826E5B-7ECE-41F5-8C36-5AD6FF40A192}" dt="2026-03-24T23:52:21.859" v="17" actId="20577"/>
        <pc:sldMkLst>
          <pc:docMk/>
          <pc:sldMk cId="4137884547" sldId="297"/>
        </pc:sldMkLst>
        <pc:spChg chg="mod">
          <ac:chgData name="Kevin Nguyen" userId="ebbaf2db-d74e-40c7-bc70-3b48cba83e57" providerId="ADAL" clId="{D3826E5B-7ECE-41F5-8C36-5AD6FF40A192}" dt="2026-03-24T23:52:21.859" v="17" actId="20577"/>
          <ac:spMkLst>
            <pc:docMk/>
            <pc:sldMk cId="4137884547" sldId="297"/>
            <ac:spMk id="6" creationId="{F939BE0C-C78C-5AB8-EC85-92F531741F4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1DF79-026E-3548-89C9-409866307223}" type="datetimeFigureOut">
              <a:rPr lang="en-US" smtClean="0"/>
              <a:t>4/1/2026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3C0D4-F573-3745-B11A-5A4E8EAA05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9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6135-89C7-AA46-920C-FA7A81971C6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9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BA6C65C-28BE-4079-986A-1A82087C2ACC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22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2EB2FC-71ED-4482-A135-C827AAA620F4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80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93340" y="2375554"/>
            <a:ext cx="5786849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93341" y="3607681"/>
            <a:ext cx="5786848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9CDD3-D042-074E-92A5-BABFFC78A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3971" y="1920697"/>
            <a:ext cx="1524000" cy="36406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311DD65-52A8-5347-9AB0-9E433E1844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5293341" y="5502561"/>
            <a:ext cx="3995354" cy="297824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Speaker name / role  / date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A09B5F3-6FD6-8843-9E2E-E904C9FCB9C7}"/>
              </a:ext>
            </a:extLst>
          </p:cNvPr>
          <p:cNvSpPr/>
          <p:nvPr userDrawn="1"/>
        </p:nvSpPr>
        <p:spPr>
          <a:xfrm>
            <a:off x="4" y="0"/>
            <a:ext cx="4670152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C03E6D1-E62D-CE44-9F77-AADF4B84575B}"/>
              </a:ext>
            </a:extLst>
          </p:cNvPr>
          <p:cNvSpPr/>
          <p:nvPr userDrawn="1"/>
        </p:nvSpPr>
        <p:spPr>
          <a:xfrm>
            <a:off x="1951975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9A3986-3D3C-1D4C-9608-4EFAD8608901}"/>
              </a:ext>
            </a:extLst>
          </p:cNvPr>
          <p:cNvSpPr txBox="1"/>
          <p:nvPr userDrawn="1"/>
        </p:nvSpPr>
        <p:spPr>
          <a:xfrm>
            <a:off x="4884236" y="6433756"/>
            <a:ext cx="6949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i="0" kern="1200" dirty="0">
                <a:solidFill>
                  <a:srgbClr val="D1D3D4"/>
                </a:solidFill>
                <a:effectLst/>
                <a:latin typeface="+mn-lt"/>
                <a:ea typeface="+mn-ea"/>
                <a:cs typeface="+mn-cs"/>
              </a:rPr>
              <a:t>CONNECT     -     COLLABORATE.    -     INNOVATE.    -     GROW.    -     PROSPER</a:t>
            </a:r>
            <a:endParaRPr lang="en-US" sz="1400" dirty="0">
              <a:solidFill>
                <a:srgbClr val="D1D3D4"/>
              </a:solidFill>
            </a:endParaRPr>
          </a:p>
        </p:txBody>
      </p:sp>
      <p:pic>
        <p:nvPicPr>
          <p:cNvPr id="10" name="圖片 9" descr="一張含有 文字 的圖片&#10;&#10;自動產生的描述">
            <a:extLst>
              <a:ext uri="{FF2B5EF4-FFF2-40B4-BE49-F238E27FC236}">
                <a16:creationId xmlns:a16="http://schemas.microsoft.com/office/drawing/2014/main" id="{2D861F9C-1E6D-458F-A868-C61DADA13C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9777" y="5880406"/>
            <a:ext cx="2387980" cy="5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5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647EB84-E2C7-8547-B9E1-7673085653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432DFF18-99D6-1342-9498-C4328925BD71}"/>
              </a:ext>
            </a:extLst>
          </p:cNvPr>
          <p:cNvSpPr/>
          <p:nvPr userDrawn="1"/>
        </p:nvSpPr>
        <p:spPr>
          <a:xfrm>
            <a:off x="4" y="0"/>
            <a:ext cx="4670152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2494" y="2373086"/>
            <a:ext cx="3018493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2493" y="3605213"/>
            <a:ext cx="3018492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371D90-45A7-A145-BEB4-77BA3E04E9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8818" y="2373084"/>
            <a:ext cx="4907144" cy="353907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57EE943-9ABA-034C-B45C-923EEA0E97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3154" y="2373084"/>
            <a:ext cx="1388339" cy="3539072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1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5" name="圖片 4" descr="一張含有 文字 的圖片&#10;&#10;自動產生的描述">
            <a:extLst>
              <a:ext uri="{FF2B5EF4-FFF2-40B4-BE49-F238E27FC236}">
                <a16:creationId xmlns:a16="http://schemas.microsoft.com/office/drawing/2014/main" id="{1185A76D-0665-455C-96E7-A397F4F5A02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9809" y="491780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9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BC7A36FD-D200-4342-9BB4-CD3007630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D887F68-5E85-4D07-A06A-AD7BE2A8C0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4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56F37642-3FB5-294D-BB14-564988AE0C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AC912161-9F04-4A09-9894-D9BB958987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9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6DA107EC-7168-4344-B3C6-B5BBBA21BF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9565226B-1A86-4682-A951-D5116E9119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7A6A6276-0B10-4143-B801-66EF99B84F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4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4" y="2046081"/>
            <a:ext cx="10522227" cy="4145280"/>
          </a:xfrm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627258F4-D934-41E5-B824-37D22AD6FF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69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rectangle&#10;&#10;Description automatically generated">
            <a:extLst>
              <a:ext uri="{FF2B5EF4-FFF2-40B4-BE49-F238E27FC236}">
                <a16:creationId xmlns:a16="http://schemas.microsoft.com/office/drawing/2014/main" id="{90FAC038-AD88-0F4C-8FAE-83FD4C47D9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comparison 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E8AC95-C00F-DC41-87B0-874811E479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1575" y="2046081"/>
            <a:ext cx="4997726" cy="414528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1921EA0B-FC01-614A-B2B1-199BC4D4903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56075" y="2046081"/>
            <a:ext cx="4997726" cy="414528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2pPr>
            <a:lvl3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3pPr>
            <a:lvl4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4pPr>
            <a:lvl5pPr>
              <a:lnSpc>
                <a:spcPct val="90000"/>
              </a:lnSpc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35062F24-27CF-4080-B2DC-26678373F23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4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32748A7B-1891-434F-934F-A3968CFF83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F71A47E2-66B7-42F5-871E-190BCD7ADD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1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AB5B9BBC-767F-5243-9CED-53CE2CC355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CB5C5806-A69C-42AF-82AA-B9E43B703D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9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C87D9B66-79F9-6D40-946C-F5492A01D2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5CDE4F0-B5C3-432F-AD63-DF78A6531B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2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8F717EB8-6CF7-3448-926E-83D4D2D79D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title only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4191A2F-58B2-4820-AF80-C46911EC09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hape, rectangle&#10;&#10;Description automatically generated">
            <a:extLst>
              <a:ext uri="{FF2B5EF4-FFF2-40B4-BE49-F238E27FC236}">
                <a16:creationId xmlns:a16="http://schemas.microsoft.com/office/drawing/2014/main" id="{405555CD-0E4B-1A4C-9E87-E44D5C987F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38B6D4C2-02DA-41A9-B91A-74321F29F4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DD1FD83B-196E-374B-A6AE-08A277E982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ECA8A2F5-8120-4525-889E-3953C31982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87B59B9F-54ED-954D-8687-FEB391E756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37EA1A8D-9F69-4635-AD48-AB32BC59E7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Party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hape, rectangle&#10;&#10;Description automatically generated">
            <a:extLst>
              <a:ext uri="{FF2B5EF4-FFF2-40B4-BE49-F238E27FC236}">
                <a16:creationId xmlns:a16="http://schemas.microsoft.com/office/drawing/2014/main" id="{E9F5DFED-DC05-C94F-8B1B-BFE474340C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0C3B7EB-C8F2-B44F-B56F-A21B0AA13EB2}"/>
              </a:ext>
            </a:extLst>
          </p:cNvPr>
          <p:cNvSpPr/>
          <p:nvPr userDrawn="1"/>
        </p:nvSpPr>
        <p:spPr>
          <a:xfrm>
            <a:off x="1" y="2060430"/>
            <a:ext cx="12192000" cy="4797571"/>
          </a:xfrm>
          <a:prstGeom prst="rect">
            <a:avLst/>
          </a:prstGeom>
          <a:gradFill>
            <a:gsLst>
              <a:gs pos="0">
                <a:srgbClr val="EAEBEB"/>
              </a:gs>
              <a:gs pos="100000">
                <a:srgbClr val="F9F9F9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1" y="829948"/>
            <a:ext cx="8055651" cy="808976"/>
          </a:xfrm>
        </p:spPr>
        <p:txBody>
          <a:bodyPr anchor="b">
            <a:normAutofit/>
          </a:bodyPr>
          <a:lstStyle>
            <a:lvl1pPr>
              <a:defRPr sz="3199" b="0" i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– third party slide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5C78848-B080-BC42-81A8-234087F93E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1541776"/>
            <a:ext cx="9921094" cy="297824"/>
          </a:xfrm>
        </p:spPr>
        <p:txBody>
          <a:bodyPr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01DA6A-7E10-6547-BECB-4C8C179CF9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1850" y="2211919"/>
            <a:ext cx="9921094" cy="268185"/>
          </a:xfrm>
        </p:spPr>
        <p:txBody>
          <a:bodyPr/>
          <a:lstStyle>
            <a:lvl1pPr marL="0" indent="0">
              <a:buNone/>
              <a:defRPr sz="1200" i="1">
                <a:solidFill>
                  <a:schemeClr val="tx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1333">
                <a:solidFill>
                  <a:schemeClr val="tx2"/>
                </a:solidFill>
              </a:defRPr>
            </a:lvl2pPr>
            <a:lvl3pPr marL="914171" indent="0">
              <a:buNone/>
              <a:defRPr sz="1200">
                <a:solidFill>
                  <a:schemeClr val="tx2"/>
                </a:solidFill>
              </a:defRPr>
            </a:lvl3pPr>
            <a:lvl4pPr marL="1371257" indent="0">
              <a:buNone/>
              <a:defRPr sz="933">
                <a:solidFill>
                  <a:schemeClr val="tx2"/>
                </a:solidFill>
              </a:defRPr>
            </a:lvl4pPr>
            <a:lvl5pPr marL="1828343" indent="0">
              <a:buNone/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Source credit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814C52-1F3C-684B-A130-585F7BE9C3E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1852" y="2680781"/>
            <a:ext cx="9921092" cy="3591265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  <a:lvl3pPr marL="914171" indent="0">
              <a:buNone/>
              <a:defRPr/>
            </a:lvl3pPr>
            <a:lvl4pPr marL="1371257" indent="0">
              <a:buNone/>
              <a:defRPr/>
            </a:lvl4pPr>
            <a:lvl5pPr marL="1828343" indent="0">
              <a:buNone/>
              <a:defRPr/>
            </a:lvl5pPr>
          </a:lstStyle>
          <a:p>
            <a:pPr lvl="0"/>
            <a:r>
              <a:rPr lang="en-US" dirty="0"/>
              <a:t>Third party content</a:t>
            </a: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A204D2E0-4B88-4F93-A8A0-E6EA183964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4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rectangle&#10;&#10;Description automatically generated">
            <a:extLst>
              <a:ext uri="{FF2B5EF4-FFF2-40B4-BE49-F238E27FC236}">
                <a16:creationId xmlns:a16="http://schemas.microsoft.com/office/drawing/2014/main" id="{DD96A1F7-78DA-FA4C-BBAC-311EE6753E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156"/>
          <a:stretch/>
        </p:blipFill>
        <p:spPr>
          <a:xfrm>
            <a:off x="1" y="1"/>
            <a:ext cx="12192000" cy="190955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22165DC-DAA9-4691-A2F0-0B635DD814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5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E97DE8A1-0C14-F64E-A85C-9A135A6622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886"/>
          <a:stretch/>
        </p:blipFill>
        <p:spPr>
          <a:xfrm>
            <a:off x="1" y="1"/>
            <a:ext cx="12192000" cy="192803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5536B59-2B19-4811-9317-B25EAD1501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0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C2AACC60-5BAB-0046-9329-DE216425CC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2093"/>
          <a:stretch/>
        </p:blipFill>
        <p:spPr>
          <a:xfrm>
            <a:off x="1" y="1"/>
            <a:ext cx="12192000" cy="19138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AE8C1A5-2900-4D57-A14F-51A16D18BB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91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, rectangle&#10;&#10;Description automatically generated">
            <a:extLst>
              <a:ext uri="{FF2B5EF4-FFF2-40B4-BE49-F238E27FC236}">
                <a16:creationId xmlns:a16="http://schemas.microsoft.com/office/drawing/2014/main" id="{12E38E4D-103D-614C-AB27-3007DC756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1576"/>
          <a:stretch/>
        </p:blipFill>
        <p:spPr>
          <a:xfrm>
            <a:off x="1" y="2"/>
            <a:ext cx="12192000" cy="1949303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5077E41-0105-564F-9415-653181D2029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359" y="26740"/>
            <a:ext cx="9921094" cy="297824"/>
          </a:xfrm>
        </p:spPr>
        <p:txBody>
          <a:bodyPr anchor="ctr">
            <a:noAutofit/>
          </a:bodyPr>
          <a:lstStyle>
            <a:lvl1pPr marL="0" indent="0">
              <a:buNone/>
              <a:defRPr sz="1066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31F31530-011B-4565-B145-CD26BA0A7C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91373" y="338419"/>
            <a:ext cx="2622121" cy="40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1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55322A-81CB-934D-B238-C1A9F83DE886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2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155322A-81CB-934D-B238-C1A9F83DE886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607D2C-02D8-D24B-9231-331A2107F8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" y="0"/>
            <a:ext cx="12192000" cy="6858000"/>
          </a:xfrm>
        </p:spPr>
        <p:txBody>
          <a:bodyPr anchor="ctr" anchorCtr="0"/>
          <a:lstStyle>
            <a:lvl1pPr marL="0" indent="0" algn="ctr">
              <a:buNone/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/>
            </a:lvl2pPr>
          </a:lstStyle>
          <a:p>
            <a:pPr lvl="0"/>
            <a:r>
              <a:rPr lang="en-US" dirty="0"/>
              <a:t>Click to edit </a:t>
            </a:r>
          </a:p>
        </p:txBody>
      </p:sp>
    </p:spTree>
    <p:extLst>
      <p:ext uri="{BB962C8B-B14F-4D97-AF65-F5344CB8AC3E}">
        <p14:creationId xmlns:p14="http://schemas.microsoft.com/office/powerpoint/2010/main" val="293038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8D0CD127-4974-404D-B083-E8262382B4B1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85395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3605213"/>
            <a:ext cx="5785394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D2CA0EAC-3FCD-DD4C-90F5-CBD0CD0D74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2A38C21F-FEB6-4108-8303-AB00A79E40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73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FFB322"/>
              </a:gs>
              <a:gs pos="94000">
                <a:schemeClr val="accent3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0934F45D-D9AA-8240-B824-1013EF43D9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065F916D-FD98-4047-94B6-68F81EC77C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1E78DC"/>
              </a:gs>
              <a:gs pos="94000">
                <a:schemeClr val="accent5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F3AD0E6C-925E-2141-9D37-32D4E78A4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92ECC085-EED0-400D-AE01-0469D6A93D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39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2A0AC119-5A7B-494D-B578-630B83C329AE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8965CA"/>
              </a:gs>
              <a:gs pos="94000">
                <a:schemeClr val="accent6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1200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3605213"/>
            <a:ext cx="5791199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66BCBD80-0A50-1B4A-8CE3-0511568979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44ECBE0E-6A3C-4A17-8E1B-B413D12520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9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FA7CECCE-B94E-A341-8BC7-9644AC2E11FA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2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B82B77-1484-6C4B-8282-7FCD2BA203C1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BD01E6F3-76FA-47C8-B22B-93E31D435B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10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E74DFDF9-0C44-A846-9D5C-5FD51D3D726F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FFB322"/>
              </a:gs>
              <a:gs pos="94000">
                <a:schemeClr val="accent3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2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0B82B77-1484-6C4B-8282-7FCD2BA203C1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圖片 5" descr="一張含有 文字 的圖片&#10;&#10;自動產生的描述">
            <a:extLst>
              <a:ext uri="{FF2B5EF4-FFF2-40B4-BE49-F238E27FC236}">
                <a16:creationId xmlns:a16="http://schemas.microsoft.com/office/drawing/2014/main" id="{F13881D8-9AC9-40C7-B141-D774BE631D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64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68FCD049-443C-994B-B9AB-3AA6882E5743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1E78DC"/>
              </a:gs>
              <a:gs pos="94000">
                <a:schemeClr val="accent5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3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9CCDD44-D98B-C749-B86B-9D904121176B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DD295D85-D537-48E0-97A7-DE9C992B75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7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>
            <a:extLst>
              <a:ext uri="{FF2B5EF4-FFF2-40B4-BE49-F238E27FC236}">
                <a16:creationId xmlns:a16="http://schemas.microsoft.com/office/drawing/2014/main" id="{5894DB69-4936-CB47-978A-B84A9B8214D3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rgbClr val="8965CA"/>
              </a:gs>
              <a:gs pos="94000">
                <a:schemeClr val="accent6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4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07A1802-6DD6-0F4E-B465-6AB8F65F75A8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1BEB3879-7B2C-4859-B23A-98E78C428B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96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>
            <a:extLst>
              <a:ext uri="{FF2B5EF4-FFF2-40B4-BE49-F238E27FC236}">
                <a16:creationId xmlns:a16="http://schemas.microsoft.com/office/drawing/2014/main" id="{4DD40F27-68A9-2940-AAC5-8DA417D8C5BD}"/>
              </a:ext>
            </a:extLst>
          </p:cNvPr>
          <p:cNvSpPr/>
          <p:nvPr userDrawn="1"/>
        </p:nvSpPr>
        <p:spPr>
          <a:xfrm>
            <a:off x="4" y="0"/>
            <a:ext cx="5619318" cy="6858000"/>
          </a:xfrm>
          <a:custGeom>
            <a:avLst/>
            <a:gdLst>
              <a:gd name="connsiteX0" fmla="*/ 0 w 4214489"/>
              <a:gd name="connsiteY0" fmla="*/ 0 h 5143500"/>
              <a:gd name="connsiteX1" fmla="*/ 2928614 w 4214489"/>
              <a:gd name="connsiteY1" fmla="*/ 0 h 5143500"/>
              <a:gd name="connsiteX2" fmla="*/ 4214489 w 4214489"/>
              <a:gd name="connsiteY2" fmla="*/ 2571750 h 5143500"/>
              <a:gd name="connsiteX3" fmla="*/ 2928614 w 4214489"/>
              <a:gd name="connsiteY3" fmla="*/ 5143500 h 5143500"/>
              <a:gd name="connsiteX4" fmla="*/ 0 w 4214489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14489" h="5143500">
                <a:moveTo>
                  <a:pt x="0" y="0"/>
                </a:moveTo>
                <a:lnTo>
                  <a:pt x="2928614" y="0"/>
                </a:lnTo>
                <a:lnTo>
                  <a:pt x="4214489" y="2571750"/>
                </a:lnTo>
                <a:lnTo>
                  <a:pt x="2928614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16170" y="3607681"/>
            <a:ext cx="5196113" cy="1747837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accent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optional text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B9CDD3-D042-074E-92A5-BABFFC78A8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46800" y="1920697"/>
            <a:ext cx="1524000" cy="364067"/>
          </a:xfrm>
          <a:prstGeom prst="rect">
            <a:avLst/>
          </a:prstGeom>
        </p:spPr>
      </p:pic>
      <p:sp>
        <p:nvSpPr>
          <p:cNvPr id="23" name="Freeform 22">
            <a:extLst>
              <a:ext uri="{FF2B5EF4-FFF2-40B4-BE49-F238E27FC236}">
                <a16:creationId xmlns:a16="http://schemas.microsoft.com/office/drawing/2014/main" id="{FC03E6D1-E62D-CE44-9F77-AADF4B84575B}"/>
              </a:ext>
            </a:extLst>
          </p:cNvPr>
          <p:cNvSpPr/>
          <p:nvPr userDrawn="1"/>
        </p:nvSpPr>
        <p:spPr>
          <a:xfrm>
            <a:off x="2765412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311DD65-52A8-5347-9AB0-9E433E18440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68515" y="357124"/>
            <a:ext cx="3995354" cy="297824"/>
          </a:xfrm>
        </p:spPr>
        <p:txBody>
          <a:bodyPr>
            <a:noAutofit/>
          </a:bodyPr>
          <a:lstStyle>
            <a:lvl1pPr marL="0" indent="0">
              <a:buNone/>
              <a:defRPr sz="13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2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3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4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5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9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66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F2FA0D-FA46-5449-A40F-86D2A2C24693}"/>
              </a:ext>
            </a:extLst>
          </p:cNvPr>
          <p:cNvSpPr/>
          <p:nvPr userDrawn="1"/>
        </p:nvSpPr>
        <p:spPr>
          <a:xfrm>
            <a:off x="6016167" y="3001653"/>
            <a:ext cx="2617680" cy="5846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199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</a:t>
            </a:r>
          </a:p>
        </p:txBody>
      </p:sp>
      <p:pic>
        <p:nvPicPr>
          <p:cNvPr id="8" name="圖片 7" descr="一張含有 文字 的圖片&#10;&#10;自動產生的描述">
            <a:extLst>
              <a:ext uri="{FF2B5EF4-FFF2-40B4-BE49-F238E27FC236}">
                <a16:creationId xmlns:a16="http://schemas.microsoft.com/office/drawing/2014/main" id="{B7BEC25B-22C6-4A65-9E43-D683C4A8E1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6756" y="5880406"/>
            <a:ext cx="2387980" cy="545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55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person, indoor, person&#10;&#10;Description automatically generated">
            <a:extLst>
              <a:ext uri="{FF2B5EF4-FFF2-40B4-BE49-F238E27FC236}">
                <a16:creationId xmlns:a16="http://schemas.microsoft.com/office/drawing/2014/main" id="{8B02389F-C6BD-C641-A71B-7C1E23AC1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4290" y="0"/>
            <a:ext cx="7647710" cy="6858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8D0CD127-4974-404D-B083-E8262382B4B1}"/>
              </a:ext>
            </a:extLst>
          </p:cNvPr>
          <p:cNvSpPr/>
          <p:nvPr userDrawn="1"/>
        </p:nvSpPr>
        <p:spPr>
          <a:xfrm>
            <a:off x="2" y="0"/>
            <a:ext cx="7388846" cy="6858000"/>
          </a:xfrm>
          <a:custGeom>
            <a:avLst/>
            <a:gdLst>
              <a:gd name="connsiteX0" fmla="*/ 0 w 5541635"/>
              <a:gd name="connsiteY0" fmla="*/ 0 h 5143500"/>
              <a:gd name="connsiteX1" fmla="*/ 4189680 w 5541635"/>
              <a:gd name="connsiteY1" fmla="*/ 0 h 5143500"/>
              <a:gd name="connsiteX2" fmla="*/ 5541635 w 5541635"/>
              <a:gd name="connsiteY2" fmla="*/ 2703908 h 5143500"/>
              <a:gd name="connsiteX3" fmla="*/ 4321839 w 5541635"/>
              <a:gd name="connsiteY3" fmla="*/ 5143500 h 5143500"/>
              <a:gd name="connsiteX4" fmla="*/ 0 w 5541635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35" h="5143500">
                <a:moveTo>
                  <a:pt x="0" y="0"/>
                </a:moveTo>
                <a:lnTo>
                  <a:pt x="4189680" y="0"/>
                </a:lnTo>
                <a:lnTo>
                  <a:pt x="5541635" y="2703908"/>
                </a:lnTo>
                <a:lnTo>
                  <a:pt x="4321839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928" y="2373086"/>
            <a:ext cx="5797007" cy="1232127"/>
          </a:xfrm>
        </p:spPr>
        <p:txBody>
          <a:bodyPr anchor="b">
            <a:noAutofit/>
          </a:bodyPr>
          <a:lstStyle>
            <a:lvl1pPr algn="l">
              <a:defRPr sz="3199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TITLE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6" y="3605213"/>
            <a:ext cx="5797006" cy="1747837"/>
          </a:xfrm>
        </p:spPr>
        <p:txBody>
          <a:bodyPr>
            <a:normAutofit/>
          </a:bodyPr>
          <a:lstStyle>
            <a:lvl1pPr marL="0" indent="0" algn="l">
              <a:buNone/>
              <a:defRPr sz="1866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5FFCF0B7-E3D6-7C4A-81EE-347205CB9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604"/>
          <a:stretch/>
        </p:blipFill>
        <p:spPr>
          <a:xfrm>
            <a:off x="7388849" y="0"/>
            <a:ext cx="4803152" cy="6858000"/>
          </a:xfrm>
          <a:prstGeom prst="rect">
            <a:avLst/>
          </a:prstGeom>
        </p:spPr>
      </p:pic>
      <p:pic>
        <p:nvPicPr>
          <p:cNvPr id="9" name="圖片 8" descr="一張含有 文字 的圖片&#10;&#10;自動產生的描述">
            <a:extLst>
              <a:ext uri="{FF2B5EF4-FFF2-40B4-BE49-F238E27FC236}">
                <a16:creationId xmlns:a16="http://schemas.microsoft.com/office/drawing/2014/main" id="{AAA02DCA-D145-4E01-8616-630F5A04CDF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4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se&#10;&#10;Description automatically generated">
            <a:extLst>
              <a:ext uri="{FF2B5EF4-FFF2-40B4-BE49-F238E27FC236}">
                <a16:creationId xmlns:a16="http://schemas.microsoft.com/office/drawing/2014/main" id="{B689EF09-5ABE-EB44-863B-DC79D878B2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07" y="0"/>
            <a:ext cx="12188388" cy="6858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2B73CE67-51FB-A240-804E-BACC570896A8}"/>
              </a:ext>
            </a:extLst>
          </p:cNvPr>
          <p:cNvSpPr/>
          <p:nvPr userDrawn="1"/>
        </p:nvSpPr>
        <p:spPr>
          <a:xfrm>
            <a:off x="2" y="0"/>
            <a:ext cx="7862530" cy="6858000"/>
          </a:xfrm>
          <a:custGeom>
            <a:avLst/>
            <a:gdLst>
              <a:gd name="connsiteX0" fmla="*/ 0 w 5896897"/>
              <a:gd name="connsiteY0" fmla="*/ 0 h 5143500"/>
              <a:gd name="connsiteX1" fmla="*/ 4544942 w 5896897"/>
              <a:gd name="connsiteY1" fmla="*/ 0 h 5143500"/>
              <a:gd name="connsiteX2" fmla="*/ 5896897 w 5896897"/>
              <a:gd name="connsiteY2" fmla="*/ 2703908 h 5143500"/>
              <a:gd name="connsiteX3" fmla="*/ 4677101 w 5896897"/>
              <a:gd name="connsiteY3" fmla="*/ 5143500 h 5143500"/>
              <a:gd name="connsiteX4" fmla="*/ 0 w 5896897"/>
              <a:gd name="connsiteY4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96897" h="5143500">
                <a:moveTo>
                  <a:pt x="0" y="0"/>
                </a:moveTo>
                <a:lnTo>
                  <a:pt x="4544942" y="0"/>
                </a:lnTo>
                <a:lnTo>
                  <a:pt x="5896897" y="2703908"/>
                </a:lnTo>
                <a:lnTo>
                  <a:pt x="4677101" y="5143500"/>
                </a:lnTo>
                <a:lnTo>
                  <a:pt x="0" y="5143500"/>
                </a:lnTo>
                <a:close/>
              </a:path>
            </a:pathLst>
          </a:custGeom>
          <a:gradFill>
            <a:gsLst>
              <a:gs pos="0">
                <a:schemeClr val="accent2"/>
              </a:gs>
              <a:gs pos="94000">
                <a:schemeClr val="accent1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5F1B5E43-C62C-0C42-B6C1-23C72E99D457}"/>
              </a:ext>
            </a:extLst>
          </p:cNvPr>
          <p:cNvSpPr/>
          <p:nvPr userDrawn="1"/>
        </p:nvSpPr>
        <p:spPr>
          <a:xfrm>
            <a:off x="5104110" y="5070956"/>
            <a:ext cx="2593382" cy="1787045"/>
          </a:xfrm>
          <a:custGeom>
            <a:avLst/>
            <a:gdLst>
              <a:gd name="connsiteX0" fmla="*/ 419189 w 1945037"/>
              <a:gd name="connsiteY0" fmla="*/ 0 h 1340284"/>
              <a:gd name="connsiteX1" fmla="*/ 1525848 w 1945037"/>
              <a:gd name="connsiteY1" fmla="*/ 0 h 1340284"/>
              <a:gd name="connsiteX2" fmla="*/ 1945037 w 1945037"/>
              <a:gd name="connsiteY2" fmla="*/ 838378 h 1340284"/>
              <a:gd name="connsiteX3" fmla="*/ 1694084 w 1945037"/>
              <a:gd name="connsiteY3" fmla="*/ 1340284 h 1340284"/>
              <a:gd name="connsiteX4" fmla="*/ 250953 w 1945037"/>
              <a:gd name="connsiteY4" fmla="*/ 1340284 h 1340284"/>
              <a:gd name="connsiteX5" fmla="*/ 0 w 1945037"/>
              <a:gd name="connsiteY5" fmla="*/ 838378 h 1340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45037" h="1340284">
                <a:moveTo>
                  <a:pt x="419189" y="0"/>
                </a:moveTo>
                <a:lnTo>
                  <a:pt x="1525848" y="0"/>
                </a:lnTo>
                <a:lnTo>
                  <a:pt x="1945037" y="838378"/>
                </a:lnTo>
                <a:lnTo>
                  <a:pt x="1694084" y="1340284"/>
                </a:lnTo>
                <a:lnTo>
                  <a:pt x="250953" y="1340284"/>
                </a:lnTo>
                <a:lnTo>
                  <a:pt x="0" y="838378"/>
                </a:lnTo>
                <a:close/>
              </a:path>
            </a:pathLst>
          </a:custGeom>
          <a:solidFill>
            <a:schemeClr val="accent2">
              <a:alpha val="805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199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8928" y="1367884"/>
            <a:ext cx="5196113" cy="3985167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2133" b="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086" indent="0" algn="ctr">
              <a:buNone/>
              <a:defRPr sz="2000"/>
            </a:lvl2pPr>
            <a:lvl3pPr marL="914171" indent="0" algn="ctr">
              <a:buNone/>
              <a:defRPr sz="1800"/>
            </a:lvl3pPr>
            <a:lvl4pPr marL="1371257" indent="0" algn="ctr">
              <a:buNone/>
              <a:defRPr sz="1600"/>
            </a:lvl4pPr>
            <a:lvl5pPr marL="1828343" indent="0" algn="ctr">
              <a:buNone/>
              <a:defRPr sz="1600"/>
            </a:lvl5pPr>
            <a:lvl6pPr marL="2285429" indent="0" algn="ctr">
              <a:buNone/>
              <a:defRPr sz="1600"/>
            </a:lvl6pPr>
            <a:lvl7pPr marL="2742514" indent="0" algn="ctr">
              <a:buNone/>
              <a:defRPr sz="1600"/>
            </a:lvl7pPr>
            <a:lvl8pPr marL="3199600" indent="0" algn="ctr">
              <a:buNone/>
              <a:defRPr sz="1600"/>
            </a:lvl8pPr>
            <a:lvl9pPr marL="3656686" indent="0" algn="ctr">
              <a:buNone/>
              <a:defRPr sz="1600"/>
            </a:lvl9pPr>
          </a:lstStyle>
          <a:p>
            <a:r>
              <a:rPr lang="en-US" dirty="0"/>
              <a:t>Click to edit text – quote slide 6</a:t>
            </a:r>
          </a:p>
        </p:txBody>
      </p:sp>
      <p:pic>
        <p:nvPicPr>
          <p:cNvPr id="7" name="圖片 6" descr="一張含有 文字 的圖片&#10;&#10;自動產生的描述">
            <a:extLst>
              <a:ext uri="{FF2B5EF4-FFF2-40B4-BE49-F238E27FC236}">
                <a16:creationId xmlns:a16="http://schemas.microsoft.com/office/drawing/2014/main" id="{6DF45442-21EE-4C65-9E31-D04F47877A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6064" y="498651"/>
            <a:ext cx="3001233" cy="46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031">
          <p15:clr>
            <a:srgbClr val="FBAE40"/>
          </p15:clr>
        </p15:guide>
        <p15:guide id="2" pos="832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45CE52-A4DE-394D-A9A8-5FACD56C79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2073" y="0"/>
            <a:ext cx="1269453" cy="14334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2F02D7-1927-41D7-9A8C-ABC3D187E3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909" y="365125"/>
            <a:ext cx="11590182" cy="571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592F5D7-2E24-4DB2-A9F9-034CB6D1AA9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0909" y="1301750"/>
            <a:ext cx="11590182" cy="490785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916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ing Only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6ED5F42-F052-BF40-A567-B66152523F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1598" y="0"/>
            <a:ext cx="1269453" cy="1433449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E370C515-3BBE-4157-AE33-21012DD61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990" y="365126"/>
            <a:ext cx="11590020" cy="571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522851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FFD5370-6D15-1944-82FE-073ED003FB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4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</p:sldLayoutIdLst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31" indent="-228531" algn="l" defTabSz="91412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59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657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99720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6783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3846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mi.org/standardsmembership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939BE0C-C78C-5AB8-EC85-92F531741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Audio/Video Recording Disclaimer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DB6A7D-1881-2F5D-5197-72D5C25E66A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9DC85A-A46A-0C1B-DA0B-24A89522ADAE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56F4BAB-2ADC-3BC1-F08C-E9AC0EA40F5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/>
              <a:t>If you object to recording of this meeting, make your objection known at the start of the meeting verbally or by a vote on a motion to approve recording of the meeting.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Note that recording is defined as video and/or audio and does not include written documentation (e.g., meeting minutes, OVTCCM software application data logs).</a:t>
            </a:r>
            <a:endParaRPr lang="en-US" sz="2400" u="sng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Refer to </a:t>
            </a:r>
            <a:r>
              <a:rPr lang="en-US" sz="2400" i="1" dirty="0"/>
              <a:t>Regulations</a:t>
            </a:r>
            <a:r>
              <a:rPr lang="en-US" sz="2400" dirty="0"/>
              <a:t> § 7.8.1 </a:t>
            </a:r>
            <a:r>
              <a:rPr lang="en-US" sz="2400" i="1" dirty="0"/>
              <a:t>Recording of Standards Program Meetings </a:t>
            </a:r>
            <a:r>
              <a:rPr lang="en-US" sz="2400" dirty="0"/>
              <a:t>for more details.</a:t>
            </a:r>
          </a:p>
        </p:txBody>
      </p:sp>
    </p:spTree>
    <p:extLst>
      <p:ext uri="{BB962C8B-B14F-4D97-AF65-F5344CB8AC3E}">
        <p14:creationId xmlns:p14="http://schemas.microsoft.com/office/powerpoint/2010/main" val="413788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062D2-4FEF-6E45-9560-8A47E8C3F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SEMI</a:t>
            </a:r>
            <a:r>
              <a:rPr lang="en-US" baseline="30000" dirty="0"/>
              <a:t>®</a:t>
            </a:r>
            <a:r>
              <a:rPr lang="en-US" dirty="0"/>
              <a:t> Standards</a:t>
            </a:r>
            <a:br>
              <a:rPr lang="en-US" dirty="0"/>
            </a:br>
            <a:r>
              <a:rPr lang="en-US" dirty="0"/>
              <a:t>Required Meeting Elements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D46AF72E-6045-4426-A5EE-FFDC0EB21D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3341" y="3742853"/>
            <a:ext cx="5786848" cy="1747837"/>
          </a:xfrm>
        </p:spPr>
        <p:txBody>
          <a:bodyPr/>
          <a:lstStyle/>
          <a:p>
            <a:r>
              <a:rPr lang="en-US" altLang="zh-TW"/>
              <a:t>April </a:t>
            </a:r>
            <a:r>
              <a:rPr lang="en-US" altLang="zh-TW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42036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B164-F634-431A-456F-9FEA6714E7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8AAE72-E1F3-8771-55D9-B2068566A9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8818" y="2373084"/>
            <a:ext cx="5041182" cy="3539072"/>
          </a:xfrm>
        </p:spPr>
        <p:txBody>
          <a:bodyPr/>
          <a:lstStyle/>
          <a:p>
            <a:r>
              <a:rPr lang="en-US" altLang="ja-JP" dirty="0"/>
              <a:t>Program Membership Requirement</a:t>
            </a:r>
          </a:p>
          <a:p>
            <a:r>
              <a:rPr lang="en-US" altLang="ja-JP" dirty="0"/>
              <a:t>SEMI Antitrust Reminder</a:t>
            </a:r>
          </a:p>
          <a:p>
            <a:r>
              <a:rPr lang="en-US" altLang="ja-JP" dirty="0"/>
              <a:t>Intellectual Property Reminder</a:t>
            </a:r>
          </a:p>
          <a:p>
            <a:r>
              <a:rPr lang="en-US" altLang="ja-JP" dirty="0"/>
              <a:t>International Meeting Guidelines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147F47-B89C-7382-6AEE-5D8EC8E66F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1</a:t>
            </a:r>
          </a:p>
          <a:p>
            <a:r>
              <a:rPr lang="en-US" dirty="0"/>
              <a:t>2</a:t>
            </a:r>
          </a:p>
          <a:p>
            <a:r>
              <a:rPr lang="en-US" dirty="0"/>
              <a:t>3</a:t>
            </a:r>
          </a:p>
          <a:p>
            <a:r>
              <a:rPr lang="en-US" dirty="0"/>
              <a:t>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40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1851" y="829948"/>
            <a:ext cx="9935209" cy="808976"/>
          </a:xfrm>
        </p:spPr>
        <p:txBody>
          <a:bodyPr>
            <a:normAutofit/>
          </a:bodyPr>
          <a:lstStyle/>
          <a:p>
            <a:r>
              <a:rPr lang="en-US" altLang="ja-JP" sz="3200" dirty="0"/>
              <a:t>SEMI Standards Program Membership Requirement</a:t>
            </a:r>
            <a:endParaRPr lang="en-US" altLang="en-US" sz="3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altLang="en-US" dirty="0"/>
              <a:t>To participate in a SEMI Standards activities, a person must be a SEMI Standards Program Member. (</a:t>
            </a:r>
            <a:r>
              <a:rPr lang="en-US" altLang="en-US" i="1" dirty="0"/>
              <a:t>Regulations</a:t>
            </a:r>
            <a:r>
              <a:rPr lang="en-US" altLang="en-US" dirty="0"/>
              <a:t> ¶ 1.5.2)</a:t>
            </a:r>
          </a:p>
          <a:p>
            <a:endParaRPr lang="en-US" altLang="en-US" dirty="0"/>
          </a:p>
          <a:p>
            <a:r>
              <a:rPr lang="en-US" altLang="en-US" dirty="0"/>
              <a:t>This ensures that all meeting attendees have agreed to abide by the </a:t>
            </a:r>
            <a:r>
              <a:rPr lang="en-US" altLang="en-US" i="1" dirty="0"/>
              <a:t>Regulations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particularly in regard to IP and recording of meetings. (</a:t>
            </a:r>
            <a:r>
              <a:rPr lang="en-US" altLang="en-US" i="1" dirty="0"/>
              <a:t>Regulations</a:t>
            </a:r>
            <a:r>
              <a:rPr lang="en-US" altLang="en-US" dirty="0"/>
              <a:t> ¶ 2.1)</a:t>
            </a:r>
          </a:p>
          <a:p>
            <a:endParaRPr lang="en-US" altLang="en-US" dirty="0"/>
          </a:p>
          <a:p>
            <a:r>
              <a:rPr lang="en-US" altLang="en-US" dirty="0"/>
              <a:t>If you are not a Program Member, please proceed to the Standards Information Desk and complete a SEMI Standards Program Membership application.</a:t>
            </a:r>
          </a:p>
          <a:p>
            <a:pPr lvl="1"/>
            <a:r>
              <a:rPr lang="en-US" altLang="en-US" dirty="0"/>
              <a:t>Also available at: </a:t>
            </a:r>
            <a:r>
              <a:rPr lang="en-US" altLang="en-US" dirty="0">
                <a:hlinkClick r:id="rId2"/>
              </a:rPr>
              <a:t>www.semi.org/standardsmembership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35DCC7-3303-85B7-986D-682ED9860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4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SEMI Standards Antitrust Reminder</a:t>
            </a:r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altLang="ja-JP" dirty="0"/>
              <a:t>SEMI Standards activities are a coordinated effort among competitors in the semiconductor, FPD, PV, and other related industries. </a:t>
            </a:r>
            <a:r>
              <a:rPr lang="en-US" altLang="ja-JP" u="sng" dirty="0"/>
              <a:t>Accordingly, every effort must be made to avoid even the appearance of impropriety.</a:t>
            </a:r>
          </a:p>
          <a:p>
            <a:endParaRPr lang="en-US" altLang="ja-JP" u="sng" dirty="0"/>
          </a:p>
          <a:p>
            <a:r>
              <a:rPr lang="en-US" altLang="ja-JP" dirty="0"/>
              <a:t>Do </a:t>
            </a:r>
            <a:r>
              <a:rPr lang="en-US" altLang="ja-JP" u="sng" dirty="0"/>
              <a:t>NOT</a:t>
            </a:r>
            <a:r>
              <a:rPr lang="en-US" altLang="ja-JP" dirty="0"/>
              <a:t> discuss or participate in topical areas such as:</a:t>
            </a:r>
          </a:p>
          <a:p>
            <a:pPr lvl="1"/>
            <a:r>
              <a:rPr lang="en-US" altLang="ja-JP" dirty="0"/>
              <a:t>Pricing, purchasing, or marketing of either a company or of specific products</a:t>
            </a:r>
          </a:p>
          <a:p>
            <a:pPr lvl="1"/>
            <a:r>
              <a:rPr lang="en-US" altLang="ja-JP" dirty="0"/>
              <a:t>Industry or customer allocation, production, or capacity</a:t>
            </a:r>
          </a:p>
          <a:p>
            <a:pPr lvl="1"/>
            <a:r>
              <a:rPr lang="en-US" altLang="ja-JP" dirty="0"/>
              <a:t>Topics that might result in undue bias for or against one or more companies or products</a:t>
            </a:r>
          </a:p>
          <a:p>
            <a:pPr lvl="1"/>
            <a:endParaRPr lang="en-US" altLang="ja-JP" dirty="0"/>
          </a:p>
          <a:p>
            <a:pPr marL="0" indent="0">
              <a:buNone/>
            </a:pPr>
            <a:r>
              <a:rPr lang="en-US" altLang="ja-JP" dirty="0">
                <a:solidFill>
                  <a:srgbClr val="E23B30"/>
                </a:solidFill>
                <a:latin typeface="+mj-lt"/>
                <a:ea typeface="ＭＳ Ｐゴシック" panose="020B0600070205080204" pitchFamily="34" charset="-128"/>
              </a:rPr>
              <a:t>If any participant has a question as to the legality of a proposed course of action, the matter should be immediately referred to SEMI Standards staff.</a:t>
            </a:r>
          </a:p>
          <a:p>
            <a:pPr marL="457063" lvl="1" indent="0">
              <a:buNone/>
            </a:pPr>
            <a:endParaRPr lang="en-US" altLang="ja-JP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0CA472-FD3E-42EA-9355-6CC6947C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36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Intellectual Property Reminder  [1/2]</a:t>
            </a:r>
            <a:endParaRPr lang="en-US" alt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altLang="ja-JP" dirty="0"/>
              <a:t>When possible, SEMI Standards and Safety Guidelines should be written in such a way that the use of patented technology or copyrighted items and incorporation of copyrighted items or third-party trademarks are not necessary to use, comply with, or implement the Standard or Safety Guideline. (</a:t>
            </a:r>
            <a:r>
              <a:rPr lang="en-US" altLang="ja-JP" i="1" dirty="0"/>
              <a:t>Regulations</a:t>
            </a:r>
            <a:r>
              <a:rPr lang="en-US" altLang="ja-JP" dirty="0"/>
              <a:t> §§ 16.1 and 16.4.1)</a:t>
            </a:r>
          </a:p>
          <a:p>
            <a:r>
              <a:rPr lang="en-US" altLang="ja-JP" dirty="0"/>
              <a:t>All Program Members are responsible to make known any</a:t>
            </a:r>
          </a:p>
          <a:p>
            <a:pPr lvl="1"/>
            <a:r>
              <a:rPr lang="en-US" altLang="ja-JP" dirty="0"/>
              <a:t>patented technology,</a:t>
            </a:r>
          </a:p>
          <a:p>
            <a:pPr lvl="1"/>
            <a:r>
              <a:rPr lang="en-US" altLang="ja-JP" dirty="0"/>
              <a:t>published patent applications,  </a:t>
            </a:r>
          </a:p>
          <a:p>
            <a:pPr lvl="1"/>
            <a:r>
              <a:rPr lang="en-US" altLang="ja-JP" dirty="0"/>
              <a:t>copyrighted items, and</a:t>
            </a:r>
          </a:p>
          <a:p>
            <a:pPr lvl="1"/>
            <a:r>
              <a:rPr lang="en-US" altLang="ja-JP" dirty="0"/>
              <a:t>third-party trademarks, </a:t>
            </a:r>
          </a:p>
          <a:p>
            <a:pPr marL="0" indent="0">
              <a:buNone/>
            </a:pPr>
            <a:r>
              <a:rPr lang="en-US" altLang="ja-JP" dirty="0"/>
              <a:t>which may be required to use, comply with, or implement the Standard or Safety Guideline being developed.</a:t>
            </a:r>
          </a:p>
          <a:p>
            <a:pPr marL="0" indent="0">
              <a:buNone/>
            </a:pPr>
            <a:r>
              <a:rPr lang="en-US" altLang="ja-JP" dirty="0">
                <a:solidFill>
                  <a:srgbClr val="E23B30"/>
                </a:solidFill>
                <a:latin typeface="+mj-lt"/>
                <a:ea typeface="ＭＳ Ｐゴシック" panose="020B0600070205080204" pitchFamily="34" charset="-128"/>
              </a:rPr>
              <a:t>Contact SEMI Standards staff if you are unable to publicly announce or discuss known intellectual property.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15F105-4F9D-F2C2-22E4-50CAEBBE5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34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Intellectual Property Reminder  [2/2]</a:t>
            </a:r>
            <a:endParaRPr lang="en-US" alt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altLang="ja-JP" dirty="0"/>
              <a:t>Intentional concealment of any intellectual property, </a:t>
            </a:r>
            <a:r>
              <a:rPr lang="en-US" altLang="ja-JP" i="1" dirty="0"/>
              <a:t>while knowing it could have an effect on the document under development</a:t>
            </a:r>
            <a:r>
              <a:rPr lang="en-US" altLang="ja-JP" dirty="0"/>
              <a:t>, may render the intellectual property rights unenforceable in the future. </a:t>
            </a:r>
          </a:p>
          <a:p>
            <a:r>
              <a:rPr lang="en-US" altLang="ja-JP" dirty="0"/>
              <a:t>Refer to § 16 of the </a:t>
            </a:r>
            <a:r>
              <a:rPr lang="en-US" altLang="ja-JP" i="1" dirty="0"/>
              <a:t>Regulations</a:t>
            </a:r>
            <a:r>
              <a:rPr lang="en-US" altLang="ja-JP" dirty="0"/>
              <a:t> for more information.</a:t>
            </a:r>
          </a:p>
          <a:p>
            <a:endParaRPr lang="en-US" altLang="ja-JP" dirty="0"/>
          </a:p>
          <a:p>
            <a:r>
              <a:rPr lang="en-US" altLang="ja-JP" dirty="0"/>
              <a:t>Confidential information, whether marked or unmarked, shall not be presented and/or discussed in any Standards meetings. </a:t>
            </a:r>
            <a:r>
              <a:rPr lang="en-US" altLang="en-US" dirty="0"/>
              <a:t>(</a:t>
            </a:r>
            <a:r>
              <a:rPr lang="en-US" altLang="en-US" i="1" dirty="0"/>
              <a:t>Regulations</a:t>
            </a:r>
            <a:r>
              <a:rPr lang="en-US" altLang="en-US" dirty="0"/>
              <a:t> ¶ 1.5.7)</a:t>
            </a:r>
            <a:endParaRPr lang="en-US" altLang="ja-JP" dirty="0"/>
          </a:p>
          <a:p>
            <a:pPr marL="0" indent="0">
              <a:buNone/>
            </a:pPr>
            <a:r>
              <a:rPr lang="en-US" altLang="ja-JP" dirty="0"/>
              <a:t> </a:t>
            </a:r>
            <a:endParaRPr lang="en-US" altLang="ja-JP" sz="2000" dirty="0">
              <a:solidFill>
                <a:srgbClr val="E23B30"/>
              </a:solidFill>
              <a:latin typeface="+mj-lt"/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US" altLang="ja-JP" sz="2000" dirty="0">
                <a:solidFill>
                  <a:srgbClr val="E23B30"/>
                </a:solidFill>
                <a:latin typeface="+mj-lt"/>
                <a:ea typeface="ＭＳ Ｐゴシック" panose="020B0600070205080204" pitchFamily="34" charset="-128"/>
              </a:rPr>
              <a:t>Contact SEMI Standards staff if you are unable to publicly announce or discuss known intellectual property.</a:t>
            </a:r>
          </a:p>
          <a:p>
            <a:pPr marL="0" indent="0">
              <a:buNone/>
            </a:pPr>
            <a:endParaRPr lang="en-US" altLang="ja-JP" sz="2000" dirty="0">
              <a:solidFill>
                <a:srgbClr val="E23B30"/>
              </a:solidFill>
              <a:latin typeface="+mj-lt"/>
              <a:ea typeface="ＭＳ Ｐゴシック" panose="020B0600070205080204" pitchFamily="34" charset="-128"/>
            </a:endParaRPr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46EDC1-B6D5-96F6-BC1F-A0673981C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1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International Effective Meeting Guidelines</a:t>
            </a:r>
            <a:endParaRPr lang="en-US" alt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5"/>
          </p:nvPr>
        </p:nvSpPr>
        <p:spPr>
          <a:xfrm>
            <a:off x="831574" y="1784824"/>
            <a:ext cx="10522227" cy="4145280"/>
          </a:xfrm>
        </p:spPr>
        <p:txBody>
          <a:bodyPr/>
          <a:lstStyle/>
          <a:p>
            <a:r>
              <a:rPr lang="en-US" altLang="en-US" dirty="0"/>
              <a:t>Leader or meeting facilitator should formally welcome any international guests. </a:t>
            </a:r>
          </a:p>
          <a:p>
            <a:pPr lvl="1"/>
            <a:r>
              <a:rPr lang="en-US" altLang="en-US" dirty="0"/>
              <a:t>Invite all participants to take part in the discussions.</a:t>
            </a:r>
          </a:p>
          <a:p>
            <a:r>
              <a:rPr lang="en-US" altLang="en-US" dirty="0"/>
              <a:t>Raise one’s hand (or otherwise indicate, especially if participating via Virtual Meeting) and wait to be named to express an opinion.</a:t>
            </a:r>
          </a:p>
          <a:p>
            <a:r>
              <a:rPr lang="en-US" altLang="en-US" dirty="0"/>
              <a:t>Avoid words unique to a Locale.</a:t>
            </a:r>
          </a:p>
          <a:p>
            <a:r>
              <a:rPr lang="en-US" altLang="en-US" dirty="0"/>
              <a:t>If an interpreter is used, make appropriate pauses.</a:t>
            </a:r>
          </a:p>
          <a:p>
            <a:r>
              <a:rPr lang="en-US" altLang="en-US" dirty="0"/>
              <a:t>Treat each other with respect (e.g., no interrupting, talking over another).</a:t>
            </a:r>
          </a:p>
          <a:p>
            <a:r>
              <a:rPr lang="en-US" altLang="en-US" dirty="0"/>
              <a:t>Speak slowly, clearly, and address entire audience to allow all participants to hear and understand.</a:t>
            </a:r>
          </a:p>
          <a:p>
            <a:r>
              <a:rPr lang="en-US" altLang="en-US" dirty="0"/>
              <a:t>State your ideas concisely.</a:t>
            </a:r>
          </a:p>
          <a:p>
            <a:r>
              <a:rPr lang="en-US" altLang="en-US" dirty="0"/>
              <a:t>Summarize your comments with a result or request. </a:t>
            </a:r>
          </a:p>
          <a:p>
            <a:r>
              <a:rPr lang="en-US" altLang="en-US" dirty="0"/>
              <a:t>Virtual Meeting participants should </a:t>
            </a:r>
            <a:r>
              <a:rPr lang="en-US" altLang="en-US" dirty="0">
                <a:solidFill>
                  <a:srgbClr val="FF0000"/>
                </a:solidFill>
              </a:rPr>
              <a:t>mute</a:t>
            </a:r>
            <a:r>
              <a:rPr lang="en-US" altLang="en-US" dirty="0"/>
              <a:t> their audio lines when not speaking.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4FB78F-2344-EFC9-B3BE-22ABD4F3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D5370-6D15-1944-82FE-073ED003FB7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6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Semi 2021">
  <a:themeElements>
    <a:clrScheme name="SEMI-PPT-2021">
      <a:dk1>
        <a:srgbClr val="000000"/>
      </a:dk1>
      <a:lt1>
        <a:srgbClr val="FFFFFF"/>
      </a:lt1>
      <a:dk2>
        <a:srgbClr val="58595B"/>
      </a:dk2>
      <a:lt2>
        <a:srgbClr val="E7E6E6"/>
      </a:lt2>
      <a:accent1>
        <a:srgbClr val="55A51C"/>
      </a:accent1>
      <a:accent2>
        <a:srgbClr val="BED600"/>
      </a:accent2>
      <a:accent3>
        <a:srgbClr val="FF7900"/>
      </a:accent3>
      <a:accent4>
        <a:srgbClr val="FFC82E"/>
      </a:accent4>
      <a:accent5>
        <a:srgbClr val="0059BB"/>
      </a:accent5>
      <a:accent6>
        <a:srgbClr val="673BB8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672</Words>
  <Application>Microsoft Office PowerPoint</Application>
  <PresentationFormat>Widescreen</PresentationFormat>
  <Paragraphs>68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Semi 2021</vt:lpstr>
      <vt:lpstr>Meeting Audio/Video Recording Disclaimer</vt:lpstr>
      <vt:lpstr>SEMI® Standards Required Meeting Elements</vt:lpstr>
      <vt:lpstr>OUTLINE</vt:lpstr>
      <vt:lpstr>SEMI Standards Program Membership Requirement</vt:lpstr>
      <vt:lpstr>SEMI Standards Antitrust Reminder</vt:lpstr>
      <vt:lpstr>Intellectual Property Reminder  [1/2]</vt:lpstr>
      <vt:lpstr>Intellectual Property Reminder  [2/2]</vt:lpstr>
      <vt:lpstr>International Effective Meeting Guidelines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import slides – option 1</dc:title>
  <dc:creator>Michaela Pariseau</dc:creator>
  <cp:lastModifiedBy>Kevin Nguyen</cp:lastModifiedBy>
  <cp:revision>31</cp:revision>
  <dcterms:created xsi:type="dcterms:W3CDTF">2022-02-03T23:13:06Z</dcterms:created>
  <dcterms:modified xsi:type="dcterms:W3CDTF">2026-04-01T21:07:25Z</dcterms:modified>
</cp:coreProperties>
</file>